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7" r:id="rId3"/>
    <p:sldId id="286" r:id="rId4"/>
    <p:sldId id="273" r:id="rId5"/>
    <p:sldId id="289" r:id="rId6"/>
    <p:sldId id="290" r:id="rId7"/>
    <p:sldId id="288" r:id="rId8"/>
    <p:sldId id="284" r:id="rId9"/>
    <p:sldId id="285" r:id="rId10"/>
    <p:sldId id="291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3555" autoAdjust="0"/>
  </p:normalViewPr>
  <p:slideViewPr>
    <p:cSldViewPr>
      <p:cViewPr varScale="1">
        <p:scale>
          <a:sx n="74" d="100"/>
          <a:sy n="74" d="100"/>
        </p:scale>
        <p:origin x="170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231DD-2AAE-4CB6-8E25-D382A78238CA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7C54B-0627-4C51-8414-F9D2BE6325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7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Objetivos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Justificativa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63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Definição</a:t>
            </a:r>
            <a:r>
              <a:rPr lang="pt-BR" baseline="0" dirty="0" smtClean="0"/>
              <a:t> </a:t>
            </a:r>
          </a:p>
          <a:p>
            <a:endParaRPr lang="pt-BR" baseline="0" dirty="0" smtClean="0"/>
          </a:p>
          <a:p>
            <a:r>
              <a:rPr lang="pt-BR" baseline="0" dirty="0" smtClean="0"/>
              <a:t>Por que acontece Hipotransparência nas Radiografias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3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Rápida Definição</a:t>
            </a:r>
            <a:r>
              <a:rPr lang="pt-BR" baseline="0" dirty="0" smtClean="0"/>
              <a:t> de cada Patologia</a:t>
            </a:r>
          </a:p>
          <a:p>
            <a:endParaRPr lang="pt-BR" baseline="0" dirty="0" smtClean="0"/>
          </a:p>
          <a:p>
            <a:r>
              <a:rPr lang="pt-BR" baseline="0" dirty="0" smtClean="0"/>
              <a:t>Efeito na radiografia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36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Rápida elucidação sobre as técnicas de processamento de imagens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90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96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29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60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00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81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8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1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5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16FC7-031D-4552-A9A2-ECF6C345FBF4}" type="datetimeFigureOut">
              <a:rPr lang="pt-BR" smtClean="0"/>
              <a:t>03/12/2013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6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512" y="4005064"/>
            <a:ext cx="9180512" cy="2902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01/10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5517232"/>
            <a:ext cx="8712968" cy="441921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Alunos: </a:t>
            </a:r>
            <a:r>
              <a:rPr lang="pt-BR" sz="16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Henrique Silvestre e Pedro Lucas</a:t>
            </a:r>
          </a:p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Orientador: Euzébio de Souza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-36512" y="4468372"/>
            <a:ext cx="9180512" cy="792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cap="small" dirty="0">
                <a:solidFill>
                  <a:schemeClr val="bg1"/>
                </a:solidFill>
                <a:latin typeface="Aller Light" pitchFamily="2" charset="0"/>
                <a:cs typeface="Aparajita" pitchFamily="34" charset="0"/>
              </a:rPr>
              <a:t>DETECTANDO PATOLOGIAS HIPOTRANSPARENTES EM RADIOGRAFIAS PULMONARES ATRAVÉS DE TÉCNICAS DE PROCESSAMENTO DE IMAGEM</a:t>
            </a:r>
            <a:endParaRPr lang="pt-BR" sz="2400" dirty="0">
              <a:solidFill>
                <a:schemeClr val="bg1"/>
              </a:solidFill>
              <a:latin typeface="Aller Light" pitchFamily="2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38" y="498158"/>
            <a:ext cx="9364876" cy="3597334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Escolha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Tema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10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11560" y="2060848"/>
            <a:ext cx="77048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PEDRINI</a:t>
            </a:r>
            <a:r>
              <a:rPr lang="pt-BR" sz="1400" dirty="0"/>
              <a:t>, H.; SCHWARTZ, W. R. (2007). </a:t>
            </a:r>
            <a:r>
              <a:rPr lang="pt-BR" sz="1400" b="1" dirty="0"/>
              <a:t>Análise de Imagens Digitais - Princípios, Algoritmos e Aplicações.</a:t>
            </a:r>
            <a:r>
              <a:rPr lang="pt-BR" sz="1400" dirty="0"/>
              <a:t> </a:t>
            </a:r>
            <a:r>
              <a:rPr lang="pt-BR" sz="1400" b="1" dirty="0"/>
              <a:t>1 ed.</a:t>
            </a:r>
            <a:r>
              <a:rPr lang="pt-BR" sz="1400" dirty="0"/>
              <a:t> </a:t>
            </a:r>
            <a:r>
              <a:rPr lang="en-US" sz="1400" dirty="0"/>
              <a:t>São Paulo: Thompson Learning.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pt-BR" sz="1400" dirty="0"/>
              <a:t>ROCHA, M. (2006). </a:t>
            </a:r>
            <a:r>
              <a:rPr lang="pt-BR" sz="1400" b="1" dirty="0" err="1"/>
              <a:t>Ispiração</a:t>
            </a:r>
            <a:r>
              <a:rPr lang="pt-BR" sz="1400" b="1" dirty="0"/>
              <a:t> </a:t>
            </a:r>
            <a:r>
              <a:rPr lang="pt-BR" sz="1400" b="1" dirty="0" err="1"/>
              <a:t>Nasotraqueal</a:t>
            </a:r>
            <a:r>
              <a:rPr lang="pt-BR" sz="1400" b="1" dirty="0"/>
              <a:t> Profunda Precedida De Manobras Fisioterápicas No Tratamento De Atelectasia De Reabsorção Por Rolha De Secreção Em Recém-Nascidos</a:t>
            </a:r>
            <a:r>
              <a:rPr lang="pt-BR" sz="1400" dirty="0"/>
              <a:t>. Dissertação apresentada à Universidade Federal de Santa Catarina para a obtenção de título de Mestre em Ciências Médicas. </a:t>
            </a:r>
          </a:p>
          <a:p>
            <a:r>
              <a:rPr lang="pt-BR" sz="1400" dirty="0"/>
              <a:t>SIQUEIRA, M. (2010).</a:t>
            </a:r>
            <a:r>
              <a:rPr lang="pt-BR" sz="1400" b="1" dirty="0"/>
              <a:t> Reconhecimento Automático de Padrões em Imagens Ecocardiográficas</a:t>
            </a:r>
            <a:r>
              <a:rPr lang="pt-BR" sz="1400" dirty="0"/>
              <a:t>. Universidade Federal do Rio Grande do Sul, Porto Alegre.</a:t>
            </a:r>
          </a:p>
          <a:p>
            <a:r>
              <a:rPr lang="pt-BR" sz="1400" dirty="0"/>
              <a:t> </a:t>
            </a:r>
          </a:p>
          <a:p>
            <a:r>
              <a:rPr lang="pt-BR" sz="1400" dirty="0"/>
              <a:t>SILVA GA. (1998). </a:t>
            </a:r>
            <a:r>
              <a:rPr lang="pt-BR" sz="1400" b="1" dirty="0"/>
              <a:t>Derrames pleurais: fisiopatologia e diagnóstico</a:t>
            </a:r>
            <a:r>
              <a:rPr lang="pt-BR" sz="1400" dirty="0"/>
              <a:t>. Medicina, Ribeirão Preto, 31: 208-215, abr./jun.</a:t>
            </a:r>
          </a:p>
          <a:p>
            <a:r>
              <a:rPr lang="pt-BR" sz="1400" dirty="0"/>
              <a:t> </a:t>
            </a:r>
          </a:p>
          <a:p>
            <a:r>
              <a:rPr lang="en-US" sz="1400" dirty="0"/>
              <a:t>SONKA, M.; HLAVAC, V.; BOYLE, R. (1998).  </a:t>
            </a:r>
            <a:r>
              <a:rPr lang="en-US" sz="1400" b="1" dirty="0"/>
              <a:t>Image processing, </a:t>
            </a:r>
            <a:r>
              <a:rPr lang="en-US" sz="1400" b="1" dirty="0" err="1"/>
              <a:t>analysys</a:t>
            </a:r>
            <a:r>
              <a:rPr lang="en-US" sz="1400" b="1" dirty="0"/>
              <a:t> and machine vision.</a:t>
            </a:r>
            <a:r>
              <a:rPr lang="en-US" sz="1400" dirty="0"/>
              <a:t> Pacific Grove: PWS Publishing.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179512" y="620688"/>
            <a:ext cx="84969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Referências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/>
                </a:solidFill>
              </a:rPr>
              <a:t>Referências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pic>
        <p:nvPicPr>
          <p:cNvPr id="21" name="Picture 4" descr="http://i1.r7.com/data/files/2C92/94A4/2CED/86E1/012D/03DC/120D/57F2/raio-x-pulmao-m-201012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2" y="1017945"/>
            <a:ext cx="3174801" cy="238462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logo.com/files/images/41/410781/visually-impaired-symbol-clip-art_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34" y="3186078"/>
            <a:ext cx="1879419" cy="259335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54313" y="3407090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https</a:t>
            </a:r>
            <a:r>
              <a:rPr lang="pt-BR" sz="900" dirty="0"/>
              <a:t>://</a:t>
            </a:r>
            <a:r>
              <a:rPr lang="pt-BR" sz="800" dirty="0"/>
              <a:t>www.aecc.es/sobreelcancer/elcancer/paginas/comosediagnostica.aspx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139952" y="1027032"/>
            <a:ext cx="4720118" cy="1472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Objetivo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23528" y="3943164"/>
            <a:ext cx="61026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Justificativa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397810" y="2123326"/>
            <a:ext cx="205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Objetivo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4313" y="4991112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Justificativa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Escolha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Tema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318129"/>
              </p:ext>
            </p:extLst>
          </p:nvPr>
        </p:nvGraphicFramePr>
        <p:xfrm>
          <a:off x="179512" y="1700808"/>
          <a:ext cx="44783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r:id="rId4" imgW="22222080" imgH="20165040" progId="">
                  <p:embed/>
                </p:oleObj>
              </mc:Choice>
              <mc:Fallback>
                <p:oleObj r:id="rId4" imgW="22222080" imgH="2016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447833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62053"/>
              </p:ext>
            </p:extLst>
          </p:nvPr>
        </p:nvGraphicFramePr>
        <p:xfrm>
          <a:off x="4712927" y="1700808"/>
          <a:ext cx="41624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r:id="rId6" imgW="18133200" imgH="17701560" progId="">
                  <p:embed/>
                </p:oleObj>
              </mc:Choice>
              <mc:Fallback>
                <p:oleObj r:id="rId6" imgW="18133200" imgH="1770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927" y="1700808"/>
                        <a:ext cx="41624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/>
          <p:cNvSpPr/>
          <p:nvPr/>
        </p:nvSpPr>
        <p:spPr>
          <a:xfrm>
            <a:off x="179512" y="412695"/>
            <a:ext cx="86958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Hipotransparência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331640" y="94042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Hipotransparência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657849" y="5759946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17" name="Retângulo 16"/>
          <p:cNvSpPr/>
          <p:nvPr/>
        </p:nvSpPr>
        <p:spPr>
          <a:xfrm>
            <a:off x="124468" y="5774620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979712" y="5517232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7003" y="2244618"/>
            <a:ext cx="849694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Patologias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619672" y="157769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Atelectasia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613311" y="2465507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Pneumonia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755576" y="3269033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Congestão e Edema Pulmonar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610979" y="415685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Paralisia Do Nervo Frênico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05/10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750747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Processamento de Imagens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3950" y="11304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592280"/>
              </p:ext>
            </p:extLst>
          </p:nvPr>
        </p:nvGraphicFramePr>
        <p:xfrm>
          <a:off x="375361" y="953364"/>
          <a:ext cx="3094038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4" imgW="6557862" imgH="3300503" progId="Unknown">
                  <p:embed/>
                </p:oleObj>
              </mc:Choice>
              <mc:Fallback>
                <p:oleObj r:id="rId4" imgW="6557862" imgH="3300503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61" y="953364"/>
                        <a:ext cx="3094038" cy="155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tângulo 16"/>
          <p:cNvSpPr/>
          <p:nvPr/>
        </p:nvSpPr>
        <p:spPr>
          <a:xfrm>
            <a:off x="293036" y="2467321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/>
              <a:t>Fonte: (ALENCAR. M, 2012)</a:t>
            </a:r>
            <a:endParaRPr lang="pt-BR" sz="800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308814"/>
              </p:ext>
            </p:extLst>
          </p:nvPr>
        </p:nvGraphicFramePr>
        <p:xfrm>
          <a:off x="6852935" y="2840089"/>
          <a:ext cx="1981200" cy="265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6" imgW="3278931" imgH="4400670" progId="Unknown">
                  <p:embed/>
                </p:oleObj>
              </mc:Choice>
              <mc:Fallback>
                <p:oleObj r:id="rId6" imgW="3278931" imgH="4400670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2935" y="2840089"/>
                        <a:ext cx="1981200" cy="265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tângulo 20"/>
          <p:cNvSpPr/>
          <p:nvPr/>
        </p:nvSpPr>
        <p:spPr>
          <a:xfrm>
            <a:off x="3483238" y="885974"/>
            <a:ext cx="1884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731956" y="2326640"/>
            <a:ext cx="2376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Filtro Gaussiano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67083" y="3711344"/>
            <a:ext cx="3872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Equalização do Histograma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794140" y="5496060"/>
            <a:ext cx="2111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/>
              <a:t>Fonte: WIKIPEDIA – </a:t>
            </a:r>
            <a:r>
              <a:rPr lang="pt-BR" sz="900" dirty="0" err="1"/>
              <a:t>Gaussian</a:t>
            </a:r>
            <a:r>
              <a:rPr lang="pt-BR" sz="900" dirty="0"/>
              <a:t> </a:t>
            </a:r>
            <a:r>
              <a:rPr lang="pt-BR" sz="900" dirty="0" err="1"/>
              <a:t>Blur</a:t>
            </a:r>
            <a:endParaRPr lang="pt-BR" sz="800" dirty="0"/>
          </a:p>
        </p:txBody>
      </p:sp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926188"/>
              </p:ext>
            </p:extLst>
          </p:nvPr>
        </p:nvGraphicFramePr>
        <p:xfrm>
          <a:off x="293036" y="4194284"/>
          <a:ext cx="2592624" cy="1490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r:id="rId8" imgW="4330080" imgH="2488680" progId="">
                  <p:embed/>
                </p:oleObj>
              </mc:Choice>
              <mc:Fallback>
                <p:oleObj r:id="rId8" imgW="4330080" imgH="2488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036" y="4194284"/>
                        <a:ext cx="2592624" cy="1490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tângulo 25"/>
          <p:cNvSpPr/>
          <p:nvPr/>
        </p:nvSpPr>
        <p:spPr>
          <a:xfrm>
            <a:off x="222087" y="5656534"/>
            <a:ext cx="37018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http</a:t>
            </a:r>
            <a:r>
              <a:rPr lang="pt-BR" sz="900" dirty="0"/>
              <a:t>://</a:t>
            </a:r>
            <a:r>
              <a:rPr lang="pt-BR" sz="900" dirty="0" smtClean="0"/>
              <a:t>scikit-image.org</a:t>
            </a:r>
            <a:endParaRPr lang="pt-BR" sz="80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08/10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979712" y="5877272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750747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Processamento de Imagens</a:t>
            </a:r>
          </a:p>
        </p:txBody>
      </p:sp>
      <p:pic>
        <p:nvPicPr>
          <p:cNvPr id="4098" name="Picture 2" descr="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9" y="1451390"/>
            <a:ext cx="4824536" cy="36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bl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9" y="1449358"/>
            <a:ext cx="4824536" cy="36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equaliz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1" y="1458084"/>
            <a:ext cx="4812793" cy="363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thr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8" y="1448268"/>
            <a:ext cx="4824535" cy="36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26089" y="5103785"/>
            <a:ext cx="48464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16" name="Retângulo 15"/>
          <p:cNvSpPr/>
          <p:nvPr/>
        </p:nvSpPr>
        <p:spPr>
          <a:xfrm>
            <a:off x="1619672" y="642108"/>
            <a:ext cx="6102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Processamento da Imagem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07/10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361912"/>
            <a:ext cx="849694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500" dirty="0" smtClean="0">
                <a:solidFill>
                  <a:schemeClr val="bg1">
                    <a:lumMod val="75000"/>
                    <a:alpha val="15000"/>
                  </a:schemeClr>
                </a:solidFill>
                <a:latin typeface="Aller Light" pitchFamily="2" charset="0"/>
              </a:rPr>
              <a:t>Medicina e Computação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99409" y="2723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1785" y="713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Triângulo isósceles 2"/>
          <p:cNvSpPr/>
          <p:nvPr/>
        </p:nvSpPr>
        <p:spPr>
          <a:xfrm rot="5400000">
            <a:off x="3756139" y="2245268"/>
            <a:ext cx="2255291" cy="1944216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619672" y="4531115"/>
            <a:ext cx="6102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Vídeo de Apresentação do Software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en-US" sz="1600" dirty="0">
                <a:solidFill>
                  <a:schemeClr val="bg1"/>
                </a:solidFill>
              </a:rPr>
              <a:t> S</a:t>
            </a:r>
            <a:r>
              <a:rPr lang="en-US" sz="1600" dirty="0">
                <a:solidFill>
                  <a:schemeClr val="bg1"/>
                </a:solidFill>
              </a:rPr>
              <a:t>oftware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756592" y="4839675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Resultados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734761" y="102862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Resultados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580112" y="758622"/>
            <a:ext cx="3387132" cy="50934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79512" y="692696"/>
            <a:ext cx="3168352" cy="51125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0" y="4059071"/>
            <a:ext cx="1232592" cy="125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54" y="2646157"/>
            <a:ext cx="1427291" cy="1269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76" y="4059071"/>
            <a:ext cx="1539009" cy="122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38" y="1014505"/>
            <a:ext cx="1446093" cy="1278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4927"/>
            <a:ext cx="1143948" cy="1265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83" y="2648642"/>
            <a:ext cx="1260199" cy="1268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7" y="1093788"/>
            <a:ext cx="1306039" cy="1289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86" y="4199906"/>
            <a:ext cx="1668796" cy="1280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83" y="1103716"/>
            <a:ext cx="1313619" cy="1261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64" y="2573116"/>
            <a:ext cx="1446093" cy="1278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tângulo 27"/>
          <p:cNvSpPr/>
          <p:nvPr/>
        </p:nvSpPr>
        <p:spPr>
          <a:xfrm>
            <a:off x="1353447" y="2144078"/>
            <a:ext cx="61026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90%</a:t>
            </a:r>
          </a:p>
          <a:p>
            <a:pPr algn="ctr"/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9/10</a:t>
            </a:r>
          </a:p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Imagens</a:t>
            </a:r>
          </a:p>
          <a:p>
            <a:pPr algn="ctr"/>
            <a:r>
              <a:rPr lang="pt-B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Assertadas</a:t>
            </a:r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2137040" y="5932382"/>
            <a:ext cx="48464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>
                <a:solidFill>
                  <a:schemeClr val="bg1"/>
                </a:solidFill>
              </a:rPr>
              <a:t>R</a:t>
            </a:r>
            <a:r>
              <a:rPr lang="en-US" sz="1600" dirty="0" err="1">
                <a:solidFill>
                  <a:schemeClr val="bg1"/>
                </a:solidFill>
              </a:rPr>
              <a:t>esulta</a:t>
            </a:r>
            <a:r>
              <a:rPr lang="en-US" sz="1600" dirty="0" err="1">
                <a:solidFill>
                  <a:schemeClr val="bg1"/>
                </a:solidFill>
              </a:rPr>
              <a:t>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9/10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83568" y="1928440"/>
            <a:ext cx="7704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ALENCAR, M. (2012). </a:t>
            </a:r>
            <a:r>
              <a:rPr lang="pt-BR" sz="1400" b="1" dirty="0"/>
              <a:t>Segmentação de imagens/</a:t>
            </a:r>
            <a:r>
              <a:rPr lang="pt-BR" sz="1400" b="1" dirty="0" err="1"/>
              <a:t>Image</a:t>
            </a:r>
            <a:r>
              <a:rPr lang="pt-BR" sz="1400" b="1" dirty="0"/>
              <a:t> </a:t>
            </a:r>
            <a:r>
              <a:rPr lang="pt-BR" sz="1400" b="1" dirty="0" err="1"/>
              <a:t>segmentation</a:t>
            </a:r>
            <a:r>
              <a:rPr lang="pt-BR" sz="1400" b="1" dirty="0"/>
              <a:t>.</a:t>
            </a:r>
            <a:r>
              <a:rPr lang="pt-BR" sz="1400" dirty="0"/>
              <a:t> Acesso em: 23/08/2013. Disponível no endereço eletrônico:  http://maalencar.wordpress.com/2012/06/14/image-segmentation/ </a:t>
            </a:r>
          </a:p>
          <a:p>
            <a:r>
              <a:rPr lang="pt-BR" sz="1400" dirty="0"/>
              <a:t> </a:t>
            </a:r>
          </a:p>
          <a:p>
            <a:r>
              <a:rPr lang="en-US" sz="1400" dirty="0"/>
              <a:t>AWCOCK, G. J.; THOMAS, R. (1996). </a:t>
            </a:r>
            <a:r>
              <a:rPr lang="en-US" sz="1400" b="1" dirty="0"/>
              <a:t>Applied Image Processing.</a:t>
            </a:r>
            <a:r>
              <a:rPr lang="en-US" sz="1400" dirty="0"/>
              <a:t> New York: McGraw-Hill.</a:t>
            </a:r>
            <a:endParaRPr lang="pt-BR" sz="1400" dirty="0"/>
          </a:p>
          <a:p>
            <a:r>
              <a:rPr lang="pt-BR" sz="1400" dirty="0"/>
              <a:t>CARRILHO, CMDM. (1999). </a:t>
            </a:r>
            <a:r>
              <a:rPr lang="pt-BR" sz="1400" b="1" dirty="0"/>
              <a:t>Fatores associados ao risco de desenvolvimento de pneumonia hospitalar na Unidade de Terapia Intensiva do Hospital Universitário Regional do Norte do Paraná, Londrina, PR</a:t>
            </a:r>
            <a:r>
              <a:rPr lang="pt-BR" sz="1400" dirty="0"/>
              <a:t>. Revista da Sociedade Brasileira de Medicina Tropical. </a:t>
            </a:r>
            <a:r>
              <a:rPr lang="pt-BR" sz="1400" dirty="0" err="1"/>
              <a:t>Jul-ago</a:t>
            </a:r>
            <a:r>
              <a:rPr lang="pt-BR" sz="1400" dirty="0"/>
              <a:t>. </a:t>
            </a:r>
            <a:br>
              <a:rPr lang="pt-BR" sz="1400" dirty="0"/>
            </a:br>
            <a:r>
              <a:rPr lang="pt-BR" sz="1400" dirty="0"/>
              <a:t>Acesso em: 15/010/2013. Disponível em:  http://www.abcdasaude.com.br/artigo.php?329</a:t>
            </a:r>
          </a:p>
          <a:p>
            <a:r>
              <a:rPr lang="pt-BR" sz="1400" dirty="0"/>
              <a:t>GONZALEZ, R. C.; WOODS, R. E. </a:t>
            </a:r>
            <a:r>
              <a:rPr lang="pt-BR" sz="1400" b="1" dirty="0"/>
              <a:t>Digital Imagem </a:t>
            </a:r>
            <a:r>
              <a:rPr lang="pt-BR" sz="1400" b="1" dirty="0" err="1"/>
              <a:t>Processing</a:t>
            </a:r>
            <a:r>
              <a:rPr lang="pt-BR" sz="1400" b="1" dirty="0"/>
              <a:t>.</a:t>
            </a:r>
            <a:r>
              <a:rPr lang="pt-BR" sz="1400" dirty="0"/>
              <a:t> Massachusetts: </a:t>
            </a:r>
            <a:r>
              <a:rPr lang="pt-BR" sz="1400" dirty="0" err="1"/>
              <a:t>Addison</a:t>
            </a:r>
            <a:r>
              <a:rPr lang="pt-BR" sz="1400" dirty="0"/>
              <a:t>-Wesley, 1993. 716p.</a:t>
            </a:r>
          </a:p>
          <a:p>
            <a:r>
              <a:rPr lang="pt-BR" sz="1400" dirty="0"/>
              <a:t> </a:t>
            </a:r>
          </a:p>
          <a:p>
            <a:r>
              <a:rPr lang="en-US" sz="1400" dirty="0"/>
              <a:t>JAIN, A. K. (1989). </a:t>
            </a:r>
            <a:r>
              <a:rPr lang="en-US" sz="1400" b="1" dirty="0"/>
              <a:t>Fundamentals of Digital Image Processing. </a:t>
            </a:r>
            <a:r>
              <a:rPr lang="en-US" sz="1400" dirty="0"/>
              <a:t>Englewood Cliffs, NJ: Prentice Hall. 569p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en-US" sz="1400" dirty="0"/>
              <a:t>KNOL, Glenn F. (2000). </a:t>
            </a:r>
            <a:r>
              <a:rPr lang="en-US" sz="1400" b="1" dirty="0"/>
              <a:t>Radiation Detection and Measurement 3rd Edition</a:t>
            </a:r>
            <a:r>
              <a:rPr lang="en-US" sz="1400" dirty="0"/>
              <a:t>: Chapter 1, Page 1: John Wiley &amp; Sons; (26 January 2000 21615461651: ISBN 0-471-07338-5.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26190" y="620688"/>
            <a:ext cx="84969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Referências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/>
                </a:solidFill>
              </a:rPr>
              <a:t>Referências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427</Words>
  <Application>Microsoft Office PowerPoint</Application>
  <PresentationFormat>Apresentação na tela (4:3)</PresentationFormat>
  <Paragraphs>127</Paragraphs>
  <Slides>10</Slides>
  <Notes>6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Aller Light</vt:lpstr>
      <vt:lpstr>Aparajita</vt:lpstr>
      <vt:lpstr>Arial</vt:lpstr>
      <vt:lpstr>Calibri</vt:lpstr>
      <vt:lpstr>Tema do Office</vt:lpstr>
      <vt:lpstr>Unknown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das Técnicas de Aprendizado de Máquina com Foco em Diagnósticos Clínicos</dc:title>
  <dc:creator>Henrique</dc:creator>
  <cp:lastModifiedBy>Henrique Silvestre</cp:lastModifiedBy>
  <cp:revision>84</cp:revision>
  <dcterms:created xsi:type="dcterms:W3CDTF">2013-05-11T16:59:52Z</dcterms:created>
  <dcterms:modified xsi:type="dcterms:W3CDTF">2013-12-03T11:35:32Z</dcterms:modified>
</cp:coreProperties>
</file>